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3"/>
  </p:notesMasterIdLst>
  <p:sldIdLst>
    <p:sldId id="256" r:id="rId3"/>
    <p:sldId id="258" r:id="rId4"/>
    <p:sldId id="257" r:id="rId5"/>
    <p:sldId id="276" r:id="rId6"/>
    <p:sldId id="274" r:id="rId7"/>
    <p:sldId id="275" r:id="rId8"/>
    <p:sldId id="259" r:id="rId9"/>
    <p:sldId id="278" r:id="rId10"/>
    <p:sldId id="277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Wofsy" initials="SW [3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3"/>
    <p:restoredTop sz="94651"/>
  </p:normalViewPr>
  <p:slideViewPr>
    <p:cSldViewPr snapToGrid="0" snapToObjects="1">
      <p:cViewPr>
        <p:scale>
          <a:sx n="130" d="100"/>
          <a:sy n="130" d="100"/>
        </p:scale>
        <p:origin x="1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D4A7E-84D6-E149-9DCE-033D6F77732C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56A04-3B79-4846-8E0A-128EBA236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seen that the problem is</a:t>
            </a:r>
            <a:r>
              <a:rPr lang="en-US" baseline="0" dirty="0"/>
              <a:t> symmetric </a:t>
            </a:r>
            <a:r>
              <a:rPr lang="en-US" baseline="0" dirty="0" err="1"/>
              <a:t>wrt</a:t>
            </a:r>
            <a:r>
              <a:rPr lang="en-US" baseline="0" dirty="0"/>
              <a:t> predictors and response; and several ways that stochastic effects enter our problem; Now let's solve a very basic problem, fitting a straight line (a model!!) to data, {x ; y} &lt;=&gt; predictor,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C9301-A552-774E-9DDD-5669B759C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4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degrees of </a:t>
            </a:r>
            <a:r>
              <a:rPr lang="en-US" dirty="0" err="1"/>
              <a:t>freeedom</a:t>
            </a:r>
            <a:r>
              <a:rPr lang="en-US" dirty="0"/>
              <a:t>.  run </a:t>
            </a:r>
            <a:r>
              <a:rPr lang="en-US" dirty="0" err="1"/>
              <a:t>ar</a:t>
            </a:r>
            <a:r>
              <a:rPr lang="en-US" dirty="0"/>
              <a:t>() on these data;  the </a:t>
            </a:r>
            <a:r>
              <a:rPr lang="en-US" dirty="0" err="1"/>
              <a:t>corr</a:t>
            </a:r>
            <a:r>
              <a:rPr lang="en-US" dirty="0"/>
              <a:t> time exact = 50</a:t>
            </a:r>
            <a:r>
              <a:rPr lang="en-US" baseline="0" dirty="0"/>
              <a:t> (s), </a:t>
            </a:r>
            <a:r>
              <a:rPr lang="en-US" baseline="0" dirty="0" err="1"/>
              <a:t>ar</a:t>
            </a:r>
            <a:r>
              <a:rPr lang="en-US" baseline="0" dirty="0"/>
              <a:t> estimate 41 [ AR1^n= 1/e; </a:t>
            </a:r>
          </a:p>
          <a:p>
            <a:r>
              <a:rPr lang="en-US" baseline="0" dirty="0"/>
              <a:t>This is a Markov chain (probability to stay or leave; transition rate prop to number that are in each box =prior state</a:t>
            </a:r>
          </a:p>
          <a:p>
            <a:r>
              <a:rPr lang="en-US" dirty="0"/>
              <a:t>NOTE this noise</a:t>
            </a:r>
            <a:r>
              <a:rPr lang="en-US" baseline="0" dirty="0"/>
              <a:t> is process noise, there will also be PDFs for every measurement (h, </a:t>
            </a:r>
            <a:r>
              <a:rPr lang="en-US" baseline="0" dirty="0" err="1"/>
              <a:t>ni</a:t>
            </a:r>
            <a:r>
              <a:rPr lang="en-US" baseline="0" dirty="0"/>
              <a:t>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r>
              <a:rPr lang="en-US" b="1" dirty="0"/>
              <a:t>An example of </a:t>
            </a:r>
            <a:r>
              <a:rPr lang="en-US" b="1" dirty="0" err="1"/>
              <a:t>autorgressive</a:t>
            </a:r>
            <a:r>
              <a:rPr lang="en-US" b="1" dirty="0"/>
              <a:t> behavior: capacity; NOTE Two ways to learn about the model--observe the transient or the steady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969B4-FECA-6643-B0E9-2A59A033B2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64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dirty="0" err="1"/>
              <a:t>autorgressive</a:t>
            </a:r>
            <a:r>
              <a:rPr lang="en-US" dirty="0"/>
              <a:t> behavior: capacity; Two ways to learn about the model--observe the transient or the steady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969B4-FECA-6643-B0E9-2A59A033B2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6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6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6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0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1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70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00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55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64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8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5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4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0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7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1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FA83D-A886-1045-98CD-4B5ECE25C64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A2B4A-3F34-F54A-9B5F-22559B4D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F5DB-E4E3-EA48-91FA-D6319CF11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"/>
          <a:stretch/>
        </p:blipFill>
        <p:spPr>
          <a:xfrm>
            <a:off x="0" y="400050"/>
            <a:ext cx="9144000" cy="645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9EDC4-92A6-D84D-A6A2-B873706B535F}"/>
              </a:ext>
            </a:extLst>
          </p:cNvPr>
          <p:cNvSpPr txBox="1"/>
          <p:nvPr/>
        </p:nvSpPr>
        <p:spPr>
          <a:xfrm>
            <a:off x="3314700" y="125730"/>
            <a:ext cx="29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Lectures 1 and 2</a:t>
            </a:r>
          </a:p>
        </p:txBody>
      </p:sp>
    </p:spTree>
    <p:extLst>
      <p:ext uri="{BB962C8B-B14F-4D97-AF65-F5344CB8AC3E}">
        <p14:creationId xmlns:p14="http://schemas.microsoft.com/office/powerpoint/2010/main" val="40080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FCCA5-49D7-7748-80A0-62F88CFFE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8"/>
          <a:stretch/>
        </p:blipFill>
        <p:spPr>
          <a:xfrm>
            <a:off x="331470" y="0"/>
            <a:ext cx="8481060" cy="6744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1ED23-F1A1-004E-A1B5-A70CDACCC250}"/>
              </a:ext>
            </a:extLst>
          </p:cNvPr>
          <p:cNvSpPr txBox="1"/>
          <p:nvPr/>
        </p:nvSpPr>
        <p:spPr>
          <a:xfrm>
            <a:off x="0" y="1052052"/>
            <a:ext cx="9143999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The system of coupled linear differential equations is solved efficiently using the eigenvalues and eigenvectors of the transport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4241-D1E6-474C-BADF-FD14C92D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0" b="20917"/>
          <a:stretch/>
        </p:blipFill>
        <p:spPr>
          <a:xfrm>
            <a:off x="6341806" y="6056671"/>
            <a:ext cx="1889234" cy="2458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36FF38-2DC6-4845-A131-18D0658E0860}"/>
              </a:ext>
            </a:extLst>
          </p:cNvPr>
          <p:cNvCxnSpPr/>
          <p:nvPr/>
        </p:nvCxnSpPr>
        <p:spPr>
          <a:xfrm>
            <a:off x="7157884" y="6302477"/>
            <a:ext cx="216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C20EAF-3536-534E-AB3C-F04CBED8A834}"/>
              </a:ext>
            </a:extLst>
          </p:cNvPr>
          <p:cNvCxnSpPr/>
          <p:nvPr/>
        </p:nvCxnSpPr>
        <p:spPr>
          <a:xfrm>
            <a:off x="7172632" y="6336893"/>
            <a:ext cx="216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6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276C1-2303-8A46-80F7-BB8CD650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" y="622382"/>
            <a:ext cx="8789670" cy="6093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ED952-6F69-CE44-BB3A-43A9A0D93C9C}"/>
              </a:ext>
            </a:extLst>
          </p:cNvPr>
          <p:cNvSpPr txBox="1"/>
          <p:nvPr/>
        </p:nvSpPr>
        <p:spPr>
          <a:xfrm>
            <a:off x="1211580" y="0"/>
            <a:ext cx="672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Coupled 2-box problem </a:t>
            </a:r>
          </a:p>
          <a:p>
            <a:pPr algn="ctr"/>
            <a:r>
              <a:rPr lang="en-US" sz="2400" i="1" dirty="0"/>
              <a:t>(closed system, mass conserved)</a:t>
            </a:r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394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D773A2-780F-4F46-86B3-D39C44877503}"/>
              </a:ext>
            </a:extLst>
          </p:cNvPr>
          <p:cNvSpPr/>
          <p:nvPr/>
        </p:nvSpPr>
        <p:spPr>
          <a:xfrm>
            <a:off x="971550" y="2767862"/>
            <a:ext cx="8012430" cy="40901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A7DB8-6196-D745-8A6A-BED9907148E0}"/>
              </a:ext>
            </a:extLst>
          </p:cNvPr>
          <p:cNvSpPr/>
          <p:nvPr/>
        </p:nvSpPr>
        <p:spPr>
          <a:xfrm>
            <a:off x="2320290" y="43375"/>
            <a:ext cx="6480810" cy="2480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410DD-A3D3-F346-8CAC-44FC54A5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90" y="498562"/>
            <a:ext cx="4091940" cy="1569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64ADD0-B239-EA48-AEFD-BE890E12BE9F}"/>
              </a:ext>
            </a:extLst>
          </p:cNvPr>
          <p:cNvSpPr txBox="1"/>
          <p:nvPr/>
        </p:nvSpPr>
        <p:spPr>
          <a:xfrm>
            <a:off x="5692140" y="1779828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t/T*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3BEE6-DDAA-614A-A4A0-CE091543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70" y="3000761"/>
            <a:ext cx="5927579" cy="3671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8F051-0A5C-9E4F-A70E-E64DDA52F32C}"/>
              </a:ext>
            </a:extLst>
          </p:cNvPr>
          <p:cNvSpPr txBox="1"/>
          <p:nvPr/>
        </p:nvSpPr>
        <p:spPr>
          <a:xfrm>
            <a:off x="7555230" y="637199"/>
            <a:ext cx="124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1-box, with forcing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DA38F-B293-784C-A1D7-87ABAC479E2B}"/>
              </a:ext>
            </a:extLst>
          </p:cNvPr>
          <p:cNvSpPr txBox="1"/>
          <p:nvPr/>
        </p:nvSpPr>
        <p:spPr>
          <a:xfrm>
            <a:off x="6915150" y="4601841"/>
            <a:ext cx="20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2-box, impulse,</a:t>
            </a:r>
          </a:p>
          <a:p>
            <a:r>
              <a:rPr lang="en-US" dirty="0"/>
              <a:t>with 1</a:t>
            </a:r>
            <a:r>
              <a:rPr lang="en-US" baseline="30000" dirty="0"/>
              <a:t>st</a:t>
            </a:r>
            <a:r>
              <a:rPr lang="en-US" dirty="0"/>
              <a:t> order decay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9D1D-55FA-2B41-A27F-AD2E763B1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75"/>
            <a:ext cx="2051615" cy="2480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9FDA9-19DF-D942-ADC7-C0E0C8AFC9A3}"/>
              </a:ext>
            </a:extLst>
          </p:cNvPr>
          <p:cNvSpPr txBox="1"/>
          <p:nvPr/>
        </p:nvSpPr>
        <p:spPr>
          <a:xfrm>
            <a:off x="1428680" y="637199"/>
            <a:ext cx="124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1-box, impulse</a:t>
            </a:r>
          </a:p>
        </p:txBody>
      </p:sp>
    </p:spTree>
    <p:extLst>
      <p:ext uri="{BB962C8B-B14F-4D97-AF65-F5344CB8AC3E}">
        <p14:creationId xmlns:p14="http://schemas.microsoft.com/office/powerpoint/2010/main" val="177508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77" y="561147"/>
            <a:ext cx="878378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## </a:t>
            </a:r>
            <a:r>
              <a:rPr lang="en-US" sz="2800" b="1" dirty="0">
                <a:solidFill>
                  <a:srgbClr val="FF0000"/>
                </a:solidFill>
              </a:rPr>
              <a:t>R code for Markov chain representing the 2-box model</a:t>
            </a:r>
          </a:p>
          <a:p>
            <a:r>
              <a:rPr lang="en-US" sz="2800" dirty="0"/>
              <a:t># (for reference)</a:t>
            </a:r>
          </a:p>
          <a:p>
            <a:r>
              <a:rPr lang="en-US" sz="2400" dirty="0" err="1"/>
              <a:t>k.h</a:t>
            </a:r>
            <a:r>
              <a:rPr lang="en-US" sz="2400" dirty="0"/>
              <a:t> =0.01 # = transition </a:t>
            </a:r>
            <a:r>
              <a:rPr lang="en-US" sz="2400" dirty="0" err="1"/>
              <a:t>freq</a:t>
            </a:r>
            <a:r>
              <a:rPr lang="en-US" sz="2400" dirty="0"/>
              <a:t> = 1/”lifetime”</a:t>
            </a:r>
          </a:p>
          <a:p>
            <a:r>
              <a:rPr lang="en-US" sz="2400" dirty="0"/>
              <a:t>n1=100;n2=0 # number of particles, initial</a:t>
            </a:r>
          </a:p>
          <a:p>
            <a:r>
              <a:rPr lang="en-US" sz="2400" dirty="0"/>
              <a:t>N1=n1;N2=n2 # </a:t>
            </a:r>
            <a:r>
              <a:rPr lang="en-US" sz="2400" dirty="0" err="1"/>
              <a:t>Nj</a:t>
            </a:r>
            <a:r>
              <a:rPr lang="en-US" sz="2400" dirty="0"/>
              <a:t> accumulates solutions</a:t>
            </a:r>
          </a:p>
          <a:p>
            <a:r>
              <a:rPr lang="it-IT" sz="2400" dirty="0"/>
              <a:t>for(i in 1:1000){</a:t>
            </a:r>
          </a:p>
          <a:p>
            <a:r>
              <a:rPr lang="it-IT" sz="2400" dirty="0" err="1"/>
              <a:t>if</a:t>
            </a:r>
            <a:r>
              <a:rPr lang="it-IT" sz="2400" dirty="0"/>
              <a:t>(n1==0)dn1=0 else dn1=sum(</a:t>
            </a:r>
            <a:r>
              <a:rPr lang="it-IT" sz="2400" dirty="0" err="1"/>
              <a:t>runif</a:t>
            </a:r>
            <a:r>
              <a:rPr lang="it-IT" sz="2400" dirty="0"/>
              <a:t>(n1)&lt;</a:t>
            </a:r>
            <a:r>
              <a:rPr lang="it-IT" sz="2400" dirty="0" err="1"/>
              <a:t>k.h</a:t>
            </a:r>
            <a:r>
              <a:rPr lang="it-IT" sz="2400" dirty="0"/>
              <a:t>)</a:t>
            </a:r>
          </a:p>
          <a:p>
            <a:r>
              <a:rPr lang="it-IT" sz="2400" dirty="0" err="1"/>
              <a:t>if</a:t>
            </a:r>
            <a:r>
              <a:rPr lang="it-IT" sz="2400" dirty="0"/>
              <a:t>(n2==0)dn2=0 else dn2=sum(</a:t>
            </a:r>
            <a:r>
              <a:rPr lang="it-IT" sz="2400" dirty="0" err="1"/>
              <a:t>runif</a:t>
            </a:r>
            <a:r>
              <a:rPr lang="it-IT" sz="2400" dirty="0"/>
              <a:t>(n2)&lt;</a:t>
            </a:r>
            <a:r>
              <a:rPr lang="it-IT" sz="2400" dirty="0" err="1"/>
              <a:t>k.h</a:t>
            </a:r>
            <a:r>
              <a:rPr lang="it-IT" sz="2400" dirty="0"/>
              <a:t>)</a:t>
            </a:r>
          </a:p>
          <a:p>
            <a:r>
              <a:rPr lang="it-IT" sz="2400" dirty="0"/>
              <a:t>##</a:t>
            </a:r>
            <a:r>
              <a:rPr lang="en-US" sz="2400" dirty="0" err="1"/>
              <a:t>runif</a:t>
            </a:r>
            <a:r>
              <a:rPr lang="en-US" sz="2400" dirty="0"/>
              <a:t>: uniform distribution random numbers between (0,1)</a:t>
            </a:r>
          </a:p>
          <a:p>
            <a:r>
              <a:rPr lang="it-IT" sz="2400" dirty="0"/>
              <a:t>n1= n1-dn1+dn2 ## new </a:t>
            </a:r>
            <a:r>
              <a:rPr lang="it-IT" sz="2400" dirty="0" err="1"/>
              <a:t>value</a:t>
            </a:r>
            <a:r>
              <a:rPr lang="it-IT" sz="2400" dirty="0"/>
              <a:t> in box 1</a:t>
            </a:r>
          </a:p>
          <a:p>
            <a:r>
              <a:rPr lang="de-DE" sz="2400" dirty="0"/>
              <a:t>n2= n2-dn2+dn1 ## in box 2</a:t>
            </a:r>
          </a:p>
          <a:p>
            <a:r>
              <a:rPr lang="de-DE" sz="2400" dirty="0"/>
              <a:t>N1=c(N1,n1)</a:t>
            </a:r>
          </a:p>
          <a:p>
            <a:r>
              <a:rPr lang="de-DE" sz="2400" dirty="0"/>
              <a:t>N2=c(N2,n2)</a:t>
            </a:r>
          </a:p>
          <a:p>
            <a:r>
              <a:rPr lang="de-DE" sz="2400" dirty="0"/>
              <a:t>}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806700" y="2844800"/>
            <a:ext cx="3251200" cy="86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964218"/>
            <a:ext cx="2438400" cy="86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9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" y="30360"/>
            <a:ext cx="904875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working example: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2-box model mass transfer model,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equivalent Markov chain</a:t>
            </a:r>
          </a:p>
        </p:txBody>
      </p:sp>
      <p:pic>
        <p:nvPicPr>
          <p:cNvPr id="3" name="Picture 2" descr="Fig.Markov.2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65" y="2626619"/>
            <a:ext cx="3531957" cy="3531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72" y="6147907"/>
            <a:ext cx="887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 = N1) Coefficients: 0.9761   Order selected 1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time = 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-1/log(.9761)= 41.3 (exact=50))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50342" y="1079040"/>
            <a:ext cx="2840978" cy="3625515"/>
            <a:chOff x="902833" y="1307640"/>
            <a:chExt cx="2840978" cy="3625515"/>
          </a:xfrm>
        </p:grpSpPr>
        <p:sp>
          <p:nvSpPr>
            <p:cNvPr id="6" name="Rectangle 5"/>
            <p:cNvSpPr/>
            <p:nvPr/>
          </p:nvSpPr>
          <p:spPr>
            <a:xfrm>
              <a:off x="1200151" y="1307640"/>
              <a:ext cx="1900237" cy="14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00150" y="3446387"/>
              <a:ext cx="1900237" cy="14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28741" y="1674533"/>
              <a:ext cx="16716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(kg m</a:t>
              </a:r>
              <a:r>
                <a:rPr kumimoji="0" lang="en-US" sz="24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-3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2400" b="1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75943" y="3897383"/>
              <a:ext cx="6486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n2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524603" y="2794408"/>
              <a:ext cx="0" cy="651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875943" y="2794408"/>
              <a:ext cx="0" cy="651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714625" y="2958376"/>
              <a:ext cx="1029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 (m s</a:t>
              </a:r>
              <a:r>
                <a:rPr kumimoji="0" lang="en-US" sz="1800" b="0" i="1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2833" y="2967896"/>
              <a:ext cx="978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 (m s</a:t>
              </a:r>
              <a:r>
                <a:rPr kumimoji="0" lang="en-US" sz="18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8729" y="1602277"/>
            <a:ext cx="72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729" y="3437441"/>
            <a:ext cx="72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7984" y="1162579"/>
            <a:ext cx="48910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chain representation of this model: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1 -&gt; Box 2   transition probability = k/h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2 -&gt; Box 1   transition probability = k/h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set k/h = 0.01   1% transition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proceed step-wise, stochastically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runif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772" y="4958247"/>
            <a:ext cx="48910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dn1/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k ( n2 –n1)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dn2/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k ( n1 –n2)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(n1 – n2) = d = d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(-2k/h 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n1 + n2 = constant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519372" y="4704555"/>
            <a:ext cx="3338628" cy="165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62134" y="4171255"/>
            <a:ext cx="2426552" cy="1238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250" y="4633115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h Area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set k/h=.01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38800" y="3759200"/>
            <a:ext cx="762000" cy="15621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" y="30360"/>
            <a:ext cx="904875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working example: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2-box model mass transfer model,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equivalent Markov chain</a:t>
            </a:r>
          </a:p>
        </p:txBody>
      </p:sp>
      <p:pic>
        <p:nvPicPr>
          <p:cNvPr id="3" name="Picture 2" descr="Fig.Markov.2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3" y="2644536"/>
            <a:ext cx="3906603" cy="39066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50342" y="1079040"/>
            <a:ext cx="2840978" cy="3625515"/>
            <a:chOff x="902833" y="1307640"/>
            <a:chExt cx="2840978" cy="3625515"/>
          </a:xfrm>
        </p:grpSpPr>
        <p:sp>
          <p:nvSpPr>
            <p:cNvPr id="6" name="Rectangle 5"/>
            <p:cNvSpPr/>
            <p:nvPr/>
          </p:nvSpPr>
          <p:spPr>
            <a:xfrm>
              <a:off x="1200151" y="1307640"/>
              <a:ext cx="1900237" cy="14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00150" y="3446387"/>
              <a:ext cx="1900237" cy="14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28741" y="1674533"/>
              <a:ext cx="16716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(kg m</a:t>
              </a:r>
              <a:r>
                <a:rPr kumimoji="0" lang="en-US" sz="2400" b="1" i="1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-3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2400" b="1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75943" y="3897383"/>
              <a:ext cx="6486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n2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524603" y="2794408"/>
              <a:ext cx="0" cy="651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875943" y="2794408"/>
              <a:ext cx="0" cy="651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714625" y="2958376"/>
              <a:ext cx="1029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 (m s</a:t>
              </a:r>
              <a:r>
                <a:rPr kumimoji="0" lang="en-US" sz="1800" b="0" i="1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2833" y="2967896"/>
              <a:ext cx="978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 (m s</a:t>
              </a:r>
              <a:r>
                <a:rPr kumimoji="0" lang="en-US" sz="18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8729" y="1602277"/>
            <a:ext cx="72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729" y="3437441"/>
            <a:ext cx="72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1007" y="1162579"/>
            <a:ext cx="49880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1 -&gt; Box 2   transition probability = k/h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2 -&gt; Box 1   transition probability = k/h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250" y="4633115"/>
            <a:ext cx="182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h Area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3538" y="2644536"/>
            <a:ext cx="24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" y="5838092"/>
            <a:ext cx="470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turbulent exchange of trace gases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77776" y="5007095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result is one realization (or sample) of the Markov Chain</a:t>
            </a:r>
          </a:p>
        </p:txBody>
      </p:sp>
    </p:spTree>
    <p:extLst>
      <p:ext uri="{BB962C8B-B14F-4D97-AF65-F5344CB8AC3E}">
        <p14:creationId xmlns:p14="http://schemas.microsoft.com/office/powerpoint/2010/main" val="247178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3FAED-3E8E-434E-8081-3B4073FC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55" y="1497330"/>
            <a:ext cx="6635395" cy="4103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6B96F4-5443-974C-9EDC-2B3ED30859B2}"/>
              </a:ext>
            </a:extLst>
          </p:cNvPr>
          <p:cNvSpPr txBox="1"/>
          <p:nvPr/>
        </p:nvSpPr>
        <p:spPr>
          <a:xfrm>
            <a:off x="2137410" y="640080"/>
            <a:ext cx="4354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2-box, stochastic, discrete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8A77D-50F5-8641-A418-4B171E7FE6B9}"/>
              </a:ext>
            </a:extLst>
          </p:cNvPr>
          <p:cNvSpPr txBox="1"/>
          <p:nvPr/>
        </p:nvSpPr>
        <p:spPr>
          <a:xfrm rot="16200000">
            <a:off x="-755553" y="3113783"/>
            <a:ext cx="30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(# particles)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2CBCA-AEC9-8241-BF78-26B824F0D003}"/>
              </a:ext>
            </a:extLst>
          </p:cNvPr>
          <p:cNvSpPr txBox="1"/>
          <p:nvPr/>
        </p:nvSpPr>
        <p:spPr>
          <a:xfrm>
            <a:off x="264487" y="5920948"/>
            <a:ext cx="70998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Defines: Relaxation time (T* = h/k), Variance (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dirty="0"/>
              <a:t> = √ n  /( 1 – r</a:t>
            </a:r>
            <a:r>
              <a:rPr lang="en-US" baseline="30000" dirty="0"/>
              <a:t>2</a:t>
            </a:r>
            <a:r>
              <a:rPr lang="en-US" dirty="0"/>
              <a:t>) ) ; </a:t>
            </a:r>
          </a:p>
          <a:p>
            <a:pPr algn="r"/>
            <a:r>
              <a:rPr lang="en-US" sz="1600" i="1" dirty="0"/>
              <a:t>r = </a:t>
            </a:r>
            <a:r>
              <a:rPr lang="en-US" sz="1600" i="1" dirty="0" err="1"/>
              <a:t>exp</a:t>
            </a:r>
            <a:r>
              <a:rPr lang="en-US" sz="1600" i="1" dirty="0"/>
              <a:t>(-k/</a:t>
            </a:r>
            <a:r>
              <a:rPr lang="en-US" sz="1600" i="1" dirty="0" err="1"/>
              <a:t>h</a:t>
            </a:r>
            <a:r>
              <a:rPr lang="en-US" sz="1600" i="1" dirty="0" err="1">
                <a:latin typeface="Symbol" pitchFamily="2" charset="2"/>
              </a:rPr>
              <a:t>D</a:t>
            </a:r>
            <a:r>
              <a:rPr lang="en-US" sz="1600" i="1" dirty="0" err="1"/>
              <a:t>t</a:t>
            </a:r>
            <a:r>
              <a:rPr lang="en-US" sz="1600" i="1" dirty="0"/>
              <a:t>) ≅ ( 1 – </a:t>
            </a:r>
            <a:r>
              <a:rPr lang="en-US" sz="1600" i="1" dirty="0">
                <a:latin typeface="Symbol" pitchFamily="2" charset="2"/>
              </a:rPr>
              <a:t>D</a:t>
            </a:r>
            <a:r>
              <a:rPr lang="en-US" sz="1600" i="1" dirty="0"/>
              <a:t>t *k/h)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7B6A9-45D8-3D4F-9FD2-FE2BA131BAEB}"/>
              </a:ext>
            </a:extLst>
          </p:cNvPr>
          <p:cNvSpPr txBox="1"/>
          <p:nvPr/>
        </p:nvSpPr>
        <p:spPr>
          <a:xfrm>
            <a:off x="3592830" y="5565398"/>
            <a:ext cx="17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 (#)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F528-195E-4A41-B4EB-BB55ECF215A0}"/>
              </a:ext>
            </a:extLst>
          </p:cNvPr>
          <p:cNvSpPr txBox="1"/>
          <p:nvPr/>
        </p:nvSpPr>
        <p:spPr>
          <a:xfrm>
            <a:off x="1543050" y="4909603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T*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|</a:t>
            </a: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620EE-958B-9A42-9166-6949866B2323}"/>
              </a:ext>
            </a:extLst>
          </p:cNvPr>
          <p:cNvSpPr txBox="1"/>
          <p:nvPr/>
        </p:nvSpPr>
        <p:spPr>
          <a:xfrm>
            <a:off x="4493895" y="5910084"/>
            <a:ext cx="52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178021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7351E99-D26A-744B-A5DF-856E3F68E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9"/>
          <a:stretch/>
        </p:blipFill>
        <p:spPr>
          <a:xfrm>
            <a:off x="2035274" y="1213882"/>
            <a:ext cx="6845891" cy="564411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DE4DCD6-416D-E04B-80D2-809BEDC9ACB6}"/>
              </a:ext>
            </a:extLst>
          </p:cNvPr>
          <p:cNvSpPr/>
          <p:nvPr/>
        </p:nvSpPr>
        <p:spPr>
          <a:xfrm>
            <a:off x="-1" y="13506"/>
            <a:ext cx="4583059" cy="16776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FB91B6-66D1-5D42-8B05-F5850D5C940F}"/>
              </a:ext>
            </a:extLst>
          </p:cNvPr>
          <p:cNvGrpSpPr/>
          <p:nvPr/>
        </p:nvGrpSpPr>
        <p:grpSpPr>
          <a:xfrm>
            <a:off x="255636" y="245806"/>
            <a:ext cx="4340335" cy="1360526"/>
            <a:chOff x="147482" y="155170"/>
            <a:chExt cx="4340335" cy="13605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A1BE28-4099-B343-AF08-7CB16D9C2C13}"/>
                </a:ext>
              </a:extLst>
            </p:cNvPr>
            <p:cNvSpPr txBox="1"/>
            <p:nvPr/>
          </p:nvSpPr>
          <p:spPr>
            <a:xfrm>
              <a:off x="147484" y="157316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EB1D78-9823-9545-BEFE-EBFC17BDB010}"/>
                </a:ext>
              </a:extLst>
            </p:cNvPr>
            <p:cNvSpPr txBox="1"/>
            <p:nvPr/>
          </p:nvSpPr>
          <p:spPr>
            <a:xfrm>
              <a:off x="2954594" y="155170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ACACA6-BE44-5640-A346-1CE76D31EE0C}"/>
                </a:ext>
              </a:extLst>
            </p:cNvPr>
            <p:cNvSpPr txBox="1"/>
            <p:nvPr/>
          </p:nvSpPr>
          <p:spPr>
            <a:xfrm>
              <a:off x="147482" y="828401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249136-23E2-E746-A95B-E327BF238845}"/>
                </a:ext>
              </a:extLst>
            </p:cNvPr>
            <p:cNvSpPr txBox="1"/>
            <p:nvPr/>
          </p:nvSpPr>
          <p:spPr>
            <a:xfrm>
              <a:off x="1570704" y="827155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2856F-5504-8B49-918B-54272A6E8F3E}"/>
                </a:ext>
              </a:extLst>
            </p:cNvPr>
            <p:cNvSpPr txBox="1"/>
            <p:nvPr/>
          </p:nvSpPr>
          <p:spPr>
            <a:xfrm>
              <a:off x="2954594" y="827155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5E2887-D07B-0341-B777-31FF02E8B373}"/>
                </a:ext>
              </a:extLst>
            </p:cNvPr>
            <p:cNvSpPr txBox="1"/>
            <p:nvPr/>
          </p:nvSpPr>
          <p:spPr>
            <a:xfrm>
              <a:off x="1551039" y="165003"/>
              <a:ext cx="1111045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346F9C-5B92-A847-AAA9-B96A7829B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360" y="524502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91B975-D8CC-AA42-82B2-8E2C39843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274" y="524502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B3E68D-AC39-CA40-A791-AEC678B17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954" y="529731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449022-F404-0D4F-B45D-837BE4299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2868" y="529731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92BFABE-FAE4-1844-B0C5-38CD0891F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62" y="534335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624B84-E7FE-604B-8BF6-C74AC439CA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3576" y="534335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053133-DF9B-E74B-A9C2-2F0E8FB3F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9567" y="430093"/>
              <a:ext cx="281472" cy="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11B8BC-9865-894F-A4AF-00C24A8315E1}"/>
                </a:ext>
              </a:extLst>
            </p:cNvPr>
            <p:cNvCxnSpPr>
              <a:cxnSpLocks/>
            </p:cNvCxnSpPr>
            <p:nvPr/>
          </p:nvCxnSpPr>
          <p:spPr>
            <a:xfrm>
              <a:off x="1280601" y="318235"/>
              <a:ext cx="2814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3B7B88-6140-6E4B-99C7-FF60AEE4E7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681" y="1204457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9B28B0-4C58-8142-B9B4-3F4FB47AC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0595" y="1204457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78A597-A7B1-9748-A3BA-420D5A015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952" y="1213943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A9B8FE-2736-CA45-983E-EAB8A108C2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2866" y="1213943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CD2D66-CEC2-7446-B2AA-0E9869771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846" y="1184448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22EF68-B06C-474E-BBFD-20AF343911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760" y="1184448"/>
              <a:ext cx="2" cy="301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46109CC-D823-144F-BDDA-EA939AF4B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8232" y="429713"/>
              <a:ext cx="281472" cy="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1A0F0E6-62A6-2D41-BCBE-05632125708F}"/>
                </a:ext>
              </a:extLst>
            </p:cNvPr>
            <p:cNvCxnSpPr>
              <a:cxnSpLocks/>
            </p:cNvCxnSpPr>
            <p:nvPr/>
          </p:nvCxnSpPr>
          <p:spPr>
            <a:xfrm>
              <a:off x="2679266" y="317855"/>
              <a:ext cx="2814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64F488-6AA4-C441-9726-5730B1B99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2084" y="1062365"/>
              <a:ext cx="281472" cy="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54F32E-810B-EC40-A2F1-50C2A1A10BEF}"/>
                </a:ext>
              </a:extLst>
            </p:cNvPr>
            <p:cNvCxnSpPr>
              <a:cxnSpLocks/>
            </p:cNvCxnSpPr>
            <p:nvPr/>
          </p:nvCxnSpPr>
          <p:spPr>
            <a:xfrm>
              <a:off x="2673118" y="950507"/>
              <a:ext cx="2814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8B56021-D873-E746-AE1F-E6EF720FB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194" y="1059434"/>
              <a:ext cx="281472" cy="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C290DC8-1C57-6C4F-B539-94D43BF3D313}"/>
                </a:ext>
              </a:extLst>
            </p:cNvPr>
            <p:cNvCxnSpPr>
              <a:cxnSpLocks/>
            </p:cNvCxnSpPr>
            <p:nvPr/>
          </p:nvCxnSpPr>
          <p:spPr>
            <a:xfrm>
              <a:off x="1289228" y="947576"/>
              <a:ext cx="2814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9D6F737-2135-D944-8CA2-D2977ED4C3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787" y="560453"/>
              <a:ext cx="374880" cy="310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ED0300-2C19-CF45-9B7A-AD2AB8464691}"/>
                </a:ext>
              </a:extLst>
            </p:cNvPr>
            <p:cNvCxnSpPr>
              <a:cxnSpLocks/>
            </p:cNvCxnSpPr>
            <p:nvPr/>
          </p:nvCxnSpPr>
          <p:spPr>
            <a:xfrm>
              <a:off x="1299037" y="517824"/>
              <a:ext cx="401943" cy="308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D175D5-11B3-F94F-8C73-1E349391BC81}"/>
                </a:ext>
              </a:extLst>
            </p:cNvPr>
            <p:cNvSpPr txBox="1"/>
            <p:nvPr/>
          </p:nvSpPr>
          <p:spPr>
            <a:xfrm>
              <a:off x="4042285" y="429713"/>
              <a:ext cx="432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243D42-CF28-364E-8A96-053BBC2B7123}"/>
                </a:ext>
              </a:extLst>
            </p:cNvPr>
            <p:cNvSpPr txBox="1"/>
            <p:nvPr/>
          </p:nvSpPr>
          <p:spPr>
            <a:xfrm>
              <a:off x="4061338" y="1085713"/>
              <a:ext cx="426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CB29CA-DDBD-CA4E-8E9C-8A6B97253189}"/>
                </a:ext>
              </a:extLst>
            </p:cNvPr>
            <p:cNvSpPr txBox="1"/>
            <p:nvPr/>
          </p:nvSpPr>
          <p:spPr>
            <a:xfrm>
              <a:off x="2647929" y="426010"/>
              <a:ext cx="432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99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488755-5271-CF4E-A472-81A717B05100}"/>
              </a:ext>
            </a:extLst>
          </p:cNvPr>
          <p:cNvSpPr/>
          <p:nvPr/>
        </p:nvSpPr>
        <p:spPr>
          <a:xfrm>
            <a:off x="589935" y="757083"/>
            <a:ext cx="1750142" cy="16911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6591B-8D52-114B-ABB4-9746268B7B71}"/>
              </a:ext>
            </a:extLst>
          </p:cNvPr>
          <p:cNvSpPr txBox="1"/>
          <p:nvPr/>
        </p:nvSpPr>
        <p:spPr>
          <a:xfrm>
            <a:off x="462116" y="157316"/>
            <a:ext cx="8209936" cy="65864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 The time-dependence of any model composed of n reservoirs (boxes) and fluxes</a:t>
            </a:r>
            <a:r>
              <a:rPr lang="en-US" dirty="0"/>
              <a:t>   </a:t>
            </a:r>
          </a:p>
          <a:p>
            <a:r>
              <a:rPr lang="en-US" dirty="0"/>
              <a:t> between them given by linear functions of reservoir contents, can be written as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dx</a:t>
            </a:r>
            <a:r>
              <a:rPr lang="en-US" sz="2000" baseline="-25000" dirty="0">
                <a:solidFill>
                  <a:srgbClr val="0070C0"/>
                </a:solidFill>
              </a:rPr>
              <a:t>1</a:t>
            </a:r>
            <a:r>
              <a:rPr lang="en-US" sz="2000" dirty="0">
                <a:solidFill>
                  <a:srgbClr val="0070C0"/>
                </a:solidFill>
              </a:rPr>
              <a:t>/</a:t>
            </a:r>
            <a:r>
              <a:rPr lang="en-US" sz="2000" dirty="0" err="1">
                <a:solidFill>
                  <a:srgbClr val="0070C0"/>
                </a:solidFill>
              </a:rPr>
              <a:t>dt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S</a:t>
            </a:r>
            <a:r>
              <a:rPr lang="en-US" sz="2000" dirty="0">
                <a:solidFill>
                  <a:srgbClr val="0070C0"/>
                </a:solidFill>
              </a:rPr>
              <a:t>k</a:t>
            </a:r>
            <a:r>
              <a:rPr lang="en-US" sz="2000" baseline="-25000" dirty="0">
                <a:solidFill>
                  <a:srgbClr val="0070C0"/>
                </a:solidFill>
              </a:rPr>
              <a:t>1i</a:t>
            </a:r>
            <a:r>
              <a:rPr lang="en-US" sz="2000" dirty="0">
                <a:solidFill>
                  <a:srgbClr val="0070C0"/>
                </a:solidFill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</a:rPr>
              <a:t>i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dx</a:t>
            </a:r>
            <a:r>
              <a:rPr lang="en-US" sz="2000" baseline="-25000" dirty="0">
                <a:solidFill>
                  <a:srgbClr val="0070C0"/>
                </a:solidFill>
              </a:rPr>
              <a:t>2</a:t>
            </a:r>
            <a:r>
              <a:rPr lang="en-US" sz="2000" dirty="0">
                <a:solidFill>
                  <a:srgbClr val="0070C0"/>
                </a:solidFill>
              </a:rPr>
              <a:t>/</a:t>
            </a:r>
            <a:r>
              <a:rPr lang="en-US" sz="2000" dirty="0" err="1">
                <a:solidFill>
                  <a:srgbClr val="0070C0"/>
                </a:solidFill>
              </a:rPr>
              <a:t>dt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S</a:t>
            </a:r>
            <a:r>
              <a:rPr lang="en-US" sz="2000" dirty="0">
                <a:solidFill>
                  <a:srgbClr val="0070C0"/>
                </a:solidFill>
              </a:rPr>
              <a:t>k</a:t>
            </a:r>
            <a:r>
              <a:rPr lang="en-US" sz="2000" baseline="-25000" dirty="0">
                <a:solidFill>
                  <a:srgbClr val="0070C0"/>
                </a:solidFill>
              </a:rPr>
              <a:t>2i</a:t>
            </a:r>
            <a:r>
              <a:rPr lang="en-US" sz="2000" dirty="0">
                <a:solidFill>
                  <a:srgbClr val="0070C0"/>
                </a:solidFill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</a:rPr>
              <a:t>i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...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    </a:t>
            </a:r>
            <a:r>
              <a:rPr lang="en-US" sz="2000" dirty="0" err="1">
                <a:solidFill>
                  <a:srgbClr val="0070C0"/>
                </a:solidFill>
              </a:rPr>
              <a:t>dx</a:t>
            </a:r>
            <a:r>
              <a:rPr lang="en-US" sz="2000" baseline="-25000" dirty="0" err="1">
                <a:solidFill>
                  <a:srgbClr val="0070C0"/>
                </a:solidFill>
              </a:rPr>
              <a:t>j</a:t>
            </a:r>
            <a:r>
              <a:rPr lang="en-US" sz="2000" dirty="0">
                <a:solidFill>
                  <a:srgbClr val="0070C0"/>
                </a:solidFill>
              </a:rPr>
              <a:t>/</a:t>
            </a:r>
            <a:r>
              <a:rPr lang="en-US" sz="2000" dirty="0" err="1">
                <a:solidFill>
                  <a:srgbClr val="0070C0"/>
                </a:solidFill>
              </a:rPr>
              <a:t>dt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Symbol" pitchFamily="2" charset="2"/>
              </a:rPr>
              <a:t>S</a:t>
            </a:r>
            <a:r>
              <a:rPr lang="en-US" sz="2000" dirty="0" err="1">
                <a:solidFill>
                  <a:srgbClr val="0070C0"/>
                </a:solidFill>
              </a:rPr>
              <a:t>k</a:t>
            </a:r>
            <a:r>
              <a:rPr lang="en-US" sz="2000" baseline="-25000" dirty="0" err="1">
                <a:solidFill>
                  <a:srgbClr val="0070C0"/>
                </a:solidFill>
              </a:rPr>
              <a:t>ji</a:t>
            </a:r>
            <a:r>
              <a:rPr lang="en-US" sz="2000" dirty="0" err="1">
                <a:solidFill>
                  <a:srgbClr val="0070C0"/>
                </a:solidFill>
              </a:rPr>
              <a:t>x</a:t>
            </a:r>
            <a:r>
              <a:rPr lang="en-US" sz="2000" baseline="-25000" dirty="0" err="1">
                <a:solidFill>
                  <a:srgbClr val="0070C0"/>
                </a:solidFill>
              </a:rPr>
              <a:t>i</a:t>
            </a:r>
            <a:endParaRPr lang="en-US" sz="2000" baseline="-250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    </a:t>
            </a:r>
            <a:r>
              <a:rPr lang="en-US" sz="2000" dirty="0" err="1">
                <a:solidFill>
                  <a:srgbClr val="0070C0"/>
                </a:solidFill>
              </a:rPr>
              <a:t>dx</a:t>
            </a:r>
            <a:r>
              <a:rPr lang="en-US" sz="2000" baseline="-25000" dirty="0" err="1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/</a:t>
            </a:r>
            <a:r>
              <a:rPr lang="en-US" sz="2000" dirty="0" err="1">
                <a:solidFill>
                  <a:srgbClr val="0070C0"/>
                </a:solidFill>
              </a:rPr>
              <a:t>dt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Symbol" pitchFamily="2" charset="2"/>
              </a:rPr>
              <a:t>S</a:t>
            </a:r>
            <a:r>
              <a:rPr lang="en-US" sz="2000" dirty="0" err="1">
                <a:solidFill>
                  <a:srgbClr val="0070C0"/>
                </a:solidFill>
              </a:rPr>
              <a:t>k</a:t>
            </a:r>
            <a:r>
              <a:rPr lang="en-US" sz="2000" baseline="-25000" dirty="0" err="1">
                <a:solidFill>
                  <a:srgbClr val="0070C0"/>
                </a:solidFill>
              </a:rPr>
              <a:t>ni</a:t>
            </a:r>
            <a:r>
              <a:rPr lang="en-US" sz="2000" dirty="0" err="1">
                <a:solidFill>
                  <a:srgbClr val="0070C0"/>
                </a:solidFill>
              </a:rPr>
              <a:t>x</a:t>
            </a:r>
            <a:r>
              <a:rPr lang="en-US" sz="2000" baseline="-25000" dirty="0" err="1">
                <a:solidFill>
                  <a:srgbClr val="0070C0"/>
                </a:solidFill>
              </a:rPr>
              <a:t>i</a:t>
            </a:r>
            <a:endParaRPr lang="en-US" sz="2000" baseline="-25000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/>
              <a:t> This is a familiar mathematical problem, a set of coupled, 1st-order, linear  </a:t>
            </a:r>
          </a:p>
          <a:p>
            <a:r>
              <a:rPr lang="en-US" dirty="0"/>
              <a:t> differential equations that can be written in matrix form,</a:t>
            </a:r>
          </a:p>
          <a:p>
            <a:endParaRPr lang="en-US" sz="800" dirty="0"/>
          </a:p>
          <a:p>
            <a:r>
              <a:rPr lang="en-US" dirty="0"/>
              <a:t>  </a:t>
            </a:r>
            <a:r>
              <a:rPr lang="en-US" dirty="0" err="1"/>
              <a:t>d</a:t>
            </a:r>
            <a:r>
              <a:rPr lang="en-US" b="1" dirty="0" err="1"/>
              <a:t>X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</a:t>
            </a:r>
            <a:r>
              <a:rPr lang="en-US" b="1" u="dbl" dirty="0"/>
              <a:t>K</a:t>
            </a:r>
            <a:r>
              <a:rPr lang="en-US" dirty="0"/>
              <a:t>*</a:t>
            </a:r>
            <a:r>
              <a:rPr lang="en-US" b="1" dirty="0"/>
              <a:t>X</a:t>
            </a:r>
            <a:r>
              <a:rPr lang="en-US" dirty="0"/>
              <a:t>,</a:t>
            </a:r>
          </a:p>
          <a:p>
            <a:endParaRPr lang="en-US" sz="800" dirty="0"/>
          </a:p>
          <a:p>
            <a:r>
              <a:rPr lang="en-US" dirty="0"/>
              <a:t> where bold symbols denote matrices or vectors. For the initial value problem, where</a:t>
            </a:r>
          </a:p>
          <a:p>
            <a:r>
              <a:rPr lang="en-US" b="1" dirty="0"/>
              <a:t> X</a:t>
            </a:r>
            <a:r>
              <a:rPr lang="en-US" dirty="0"/>
              <a:t>(t=0) = </a:t>
            </a:r>
            <a:r>
              <a:rPr lang="en-US" b="1" dirty="0"/>
              <a:t>X</a:t>
            </a:r>
            <a:r>
              <a:rPr lang="en-US" baseline="-25000" dirty="0"/>
              <a:t>0</a:t>
            </a:r>
            <a:r>
              <a:rPr lang="en-US" dirty="0"/>
              <a:t>, it is easy to show that the solution is given compactly as</a:t>
            </a:r>
          </a:p>
          <a:p>
            <a:r>
              <a:rPr lang="en-US" b="1" dirty="0"/>
              <a:t> X</a:t>
            </a:r>
            <a:r>
              <a:rPr lang="en-US" dirty="0"/>
              <a:t> = 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b="1" u="dbl" dirty="0" err="1"/>
              <a:t>K</a:t>
            </a:r>
            <a:r>
              <a:rPr lang="en-US" dirty="0" err="1"/>
              <a:t>t</a:t>
            </a:r>
            <a:r>
              <a:rPr lang="en-US" dirty="0"/>
              <a:t>) * </a:t>
            </a:r>
            <a:r>
              <a:rPr lang="en-US" b="1" dirty="0"/>
              <a:t>X</a:t>
            </a:r>
            <a:r>
              <a:rPr lang="en-US" baseline="-25000" dirty="0"/>
              <a:t>0</a:t>
            </a:r>
            <a:r>
              <a:rPr lang="en-US" dirty="0"/>
              <a:t>. (3.1)</a:t>
            </a:r>
          </a:p>
          <a:p>
            <a:endParaRPr lang="en-US" dirty="0"/>
          </a:p>
          <a:p>
            <a:r>
              <a:rPr lang="en-US" dirty="0"/>
              <a:t> Here is the demonstration: the function </a:t>
            </a:r>
            <a:r>
              <a:rPr lang="en-US" dirty="0" err="1"/>
              <a:t>exp</a:t>
            </a:r>
            <a:r>
              <a:rPr lang="en-US" dirty="0"/>
              <a:t>(Mt) of a matrix is defined in terms of a</a:t>
            </a:r>
          </a:p>
          <a:p>
            <a:r>
              <a:rPr lang="en-US" dirty="0"/>
              <a:t> power series analogous to </a:t>
            </a:r>
            <a:r>
              <a:rPr lang="en-US" dirty="0" err="1"/>
              <a:t>exp</a:t>
            </a:r>
            <a:r>
              <a:rPr lang="en-US" dirty="0"/>
              <a:t>(x), i.e.,</a:t>
            </a:r>
          </a:p>
          <a:p>
            <a:r>
              <a:rPr lang="en-US" dirty="0"/>
              <a:t>                  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b="1" u="dbl" dirty="0"/>
              <a:t>M</a:t>
            </a:r>
            <a:r>
              <a:rPr lang="en-US" dirty="0"/>
              <a:t>)  = 1 + </a:t>
            </a:r>
            <a:r>
              <a:rPr lang="en-US" b="1" u="dbl" dirty="0"/>
              <a:t>M</a:t>
            </a:r>
            <a:r>
              <a:rPr lang="en-US" dirty="0"/>
              <a:t> + </a:t>
            </a:r>
            <a:r>
              <a:rPr lang="en-US" b="1" u="dbl" dirty="0"/>
              <a:t>M</a:t>
            </a:r>
            <a:r>
              <a:rPr lang="en-US" baseline="30000" dirty="0"/>
              <a:t>2</a:t>
            </a:r>
            <a:r>
              <a:rPr lang="en-US" dirty="0"/>
              <a:t>/2! + </a:t>
            </a:r>
            <a:r>
              <a:rPr lang="en-US" b="1" u="dbl" dirty="0"/>
              <a:t>M</a:t>
            </a:r>
            <a:r>
              <a:rPr lang="en-US" baseline="30000" dirty="0"/>
              <a:t>3</a:t>
            </a:r>
            <a:r>
              <a:rPr lang="en-US" dirty="0"/>
              <a:t>/3! + </a:t>
            </a:r>
            <a:r>
              <a:rPr lang="en-US" b="1" u="dbl" dirty="0"/>
              <a:t>M</a:t>
            </a:r>
            <a:r>
              <a:rPr lang="en-US" baseline="30000" dirty="0"/>
              <a:t>4</a:t>
            </a:r>
            <a:r>
              <a:rPr lang="en-US" dirty="0"/>
              <a:t>/4! + ....</a:t>
            </a:r>
          </a:p>
          <a:p>
            <a:r>
              <a:rPr lang="en-US" dirty="0"/>
              <a:t> If we differentiate 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b="1" u="dbl" dirty="0"/>
              <a:t>M</a:t>
            </a:r>
            <a:r>
              <a:rPr lang="en-US" dirty="0"/>
              <a:t>) with respect to a scalar (say, t), we see that</a:t>
            </a:r>
          </a:p>
          <a:p>
            <a:r>
              <a:rPr lang="en-US" dirty="0"/>
              <a:t>           d 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b="1" u="dbl" dirty="0"/>
              <a:t>M</a:t>
            </a:r>
            <a:r>
              <a:rPr lang="en-US" dirty="0"/>
              <a:t>)/</a:t>
            </a:r>
            <a:r>
              <a:rPr lang="en-US" dirty="0" err="1"/>
              <a:t>dt</a:t>
            </a:r>
            <a:r>
              <a:rPr lang="en-US" dirty="0"/>
              <a:t> = </a:t>
            </a:r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b="1" u="dbl" dirty="0"/>
              <a:t>M</a:t>
            </a:r>
            <a:r>
              <a:rPr lang="en-US" dirty="0"/>
              <a:t>) * d</a:t>
            </a:r>
            <a:r>
              <a:rPr lang="en-US" b="1" dirty="0"/>
              <a:t> </a:t>
            </a:r>
            <a:r>
              <a:rPr lang="en-US" b="1" u="dbl" dirty="0"/>
              <a:t>M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</a:t>
            </a:r>
          </a:p>
          <a:p>
            <a:r>
              <a:rPr lang="en-US" sz="800" dirty="0"/>
              <a:t> </a:t>
            </a:r>
          </a:p>
          <a:p>
            <a:r>
              <a:rPr lang="en-US" dirty="0"/>
              <a:t> which proves the point for our case (</a:t>
            </a:r>
            <a:r>
              <a:rPr lang="en-US" b="1" u="dbl" dirty="0"/>
              <a:t>M</a:t>
            </a:r>
            <a:r>
              <a:rPr lang="en-US" dirty="0"/>
              <a:t> = </a:t>
            </a:r>
            <a:r>
              <a:rPr lang="en-US" b="1" u="dbl" dirty="0"/>
              <a:t>K</a:t>
            </a:r>
            <a:r>
              <a:rPr lang="en-US" dirty="0"/>
              <a:t> * t, K independent of t).</a:t>
            </a:r>
          </a:p>
        </p:txBody>
      </p:sp>
    </p:spTree>
    <p:extLst>
      <p:ext uri="{BB962C8B-B14F-4D97-AF65-F5344CB8AC3E}">
        <p14:creationId xmlns:p14="http://schemas.microsoft.com/office/powerpoint/2010/main" val="24330456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8CDAD3FC-E457-584C-81DB-B2A19A9EBEE8}" vid="{49A015C0-4D28-5E44-A31B-B2297A0126EA}"/>
    </a:ext>
  </a:extLst>
</a:theme>
</file>

<file path=ppt/theme/theme2.xml><?xml version="1.0" encoding="utf-8"?>
<a:theme xmlns:a="http://schemas.openxmlformats.org/drawingml/2006/main" name="1_Theme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8CDAD3FC-E457-584C-81DB-B2A19A9EBEE8}" vid="{49A015C0-4D28-5E44-A31B-B2297A0126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1715</TotalTime>
  <Words>971</Words>
  <Application>Microsoft Macintosh PowerPoint</Application>
  <PresentationFormat>On-screen Show (4:3)</PresentationFormat>
  <Paragraphs>115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Theme2</vt:lpstr>
      <vt:lpstr>1_Theme2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Wofsy</dc:creator>
  <cp:lastModifiedBy>Steven Wofsy</cp:lastModifiedBy>
  <cp:revision>25</cp:revision>
  <cp:lastPrinted>2019-01-30T17:25:20Z</cp:lastPrinted>
  <dcterms:created xsi:type="dcterms:W3CDTF">2019-01-30T15:29:06Z</dcterms:created>
  <dcterms:modified xsi:type="dcterms:W3CDTF">2019-01-31T20:04:36Z</dcterms:modified>
</cp:coreProperties>
</file>